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3"/>
  </p:notesMasterIdLst>
  <p:handoutMasterIdLst>
    <p:handoutMasterId r:id="rId14"/>
  </p:handoutMasterIdLst>
  <p:sldIdLst>
    <p:sldId id="274" r:id="rId2"/>
    <p:sldId id="275" r:id="rId3"/>
    <p:sldId id="276" r:id="rId4"/>
    <p:sldId id="277" r:id="rId5"/>
    <p:sldId id="278" r:id="rId6"/>
    <p:sldId id="279" r:id="rId7"/>
    <p:sldId id="280" r:id="rId8"/>
    <p:sldId id="281" r:id="rId9"/>
    <p:sldId id="282" r:id="rId10"/>
    <p:sldId id="283" r:id="rId11"/>
    <p:sldId id="267" r:id="rId12"/>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Twinkl" panose="020B0604020202020204" charset="0"/>
      <p:regular r:id="rId19"/>
      <p:bold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40" userDrawn="1">
          <p15:clr>
            <a:srgbClr val="A4A3A4"/>
          </p15:clr>
        </p15:guide>
        <p15:guide id="5" orient="horz" pos="3974" userDrawn="1">
          <p15:clr>
            <a:srgbClr val="A4A3A4"/>
          </p15:clr>
        </p15:guide>
        <p15:guide id="6" pos="5420" userDrawn="1">
          <p15:clr>
            <a:srgbClr val="A4A3A4"/>
          </p15:clr>
        </p15:guide>
        <p15:guide id="7" orient="horz" pos="346" userDrawn="1">
          <p15:clr>
            <a:srgbClr val="A4A3A4"/>
          </p15:clr>
        </p15:guide>
        <p15:guide id="8" pos="476" userDrawn="1">
          <p15:clr>
            <a:srgbClr val="A4A3A4"/>
          </p15:clr>
        </p15:guide>
        <p15:guide id="9" orient="horz" pos="482" userDrawn="1">
          <p15:clr>
            <a:srgbClr val="A4A3A4"/>
          </p15:clr>
        </p15:guide>
        <p15:guide id="10" orient="horz" pos="3838" userDrawn="1">
          <p15:clr>
            <a:srgbClr val="A4A3A4"/>
          </p15:clr>
        </p15:guide>
        <p15:guide id="11" pos="52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4D15"/>
    <a:srgbClr val="18A0DB"/>
    <a:srgbClr val="DE1E5A"/>
    <a:srgbClr val="BC0105"/>
    <a:srgbClr val="4DB1E3"/>
    <a:srgbClr val="80C1EB"/>
    <a:srgbClr val="ACDDFC"/>
    <a:srgbClr val="FFFFFF"/>
    <a:srgbClr val="4AA1D9"/>
    <a:srgbClr val="21A6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72" d="100"/>
          <a:sy n="72" d="100"/>
        </p:scale>
        <p:origin x="1308" y="66"/>
      </p:cViewPr>
      <p:guideLst>
        <p:guide orient="horz" pos="2160"/>
        <p:guide pos="2880"/>
        <p:guide pos="340"/>
        <p:guide orient="horz" pos="3974"/>
        <p:guide pos="5420"/>
        <p:guide orient="horz" pos="346"/>
        <p:guide pos="476"/>
        <p:guide orient="horz" pos="482"/>
        <p:guide orient="horz" pos="3838"/>
        <p:guide pos="5284"/>
      </p:guideLst>
    </p:cSldViewPr>
  </p:slideViewPr>
  <p:notesTextViewPr>
    <p:cViewPr>
      <p:scale>
        <a:sx n="3" d="2"/>
        <a:sy n="3" d="2"/>
      </p:scale>
      <p:origin x="0" y="0"/>
    </p:cViewPr>
  </p:notesTextViewPr>
  <p:notesViewPr>
    <p:cSldViewPr snapToGrid="0" showGuides="1">
      <p:cViewPr varScale="1">
        <p:scale>
          <a:sx n="77" d="100"/>
          <a:sy n="77" d="100"/>
        </p:scale>
        <p:origin x="264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customXml" Target="../customXml/item2.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viewProps" Target="viewProps.xml"/><Relationship Id="rId27"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B34F151-63AC-41CE-96F5-7702E930870C}" type="datetimeFigureOut">
              <a:rPr lang="en-GB" smtClean="0"/>
              <a:t>22/05/2020</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676B846-B279-40AC-BFF5-DBC4013370C2}" type="slidenum">
              <a:rPr lang="en-GB" smtClean="0"/>
              <a:t>‹#›</a:t>
            </a:fld>
            <a:endParaRPr lang="en-GB"/>
          </a:p>
        </p:txBody>
      </p:sp>
    </p:spTree>
    <p:extLst>
      <p:ext uri="{BB962C8B-B14F-4D97-AF65-F5344CB8AC3E}">
        <p14:creationId xmlns:p14="http://schemas.microsoft.com/office/powerpoint/2010/main" val="264539701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tiff>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2C5D1-7818-41B5-ABAD-5E4B38A5388F}" type="datetimeFigureOut">
              <a:rPr lang="en-GB" smtClean="0"/>
              <a:t>22/05/2020</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521341-850D-40E1-BB3D-87946DC9B06D}" type="slidenum">
              <a:rPr lang="en-GB" smtClean="0"/>
              <a:t>‹#›</a:t>
            </a:fld>
            <a:endParaRPr lang="en-GB"/>
          </a:p>
        </p:txBody>
      </p:sp>
    </p:spTree>
    <p:extLst>
      <p:ext uri="{BB962C8B-B14F-4D97-AF65-F5344CB8AC3E}">
        <p14:creationId xmlns:p14="http://schemas.microsoft.com/office/powerpoint/2010/main" val="84704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Tree>
    <p:extLst>
      <p:ext uri="{BB962C8B-B14F-4D97-AF65-F5344CB8AC3E}">
        <p14:creationId xmlns:p14="http://schemas.microsoft.com/office/powerpoint/2010/main" val="537040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Box">
    <p:spTree>
      <p:nvGrpSpPr>
        <p:cNvPr id="1" name=""/>
        <p:cNvGrpSpPr/>
        <p:nvPr/>
      </p:nvGrpSpPr>
      <p:grpSpPr>
        <a:xfrm>
          <a:off x="0" y="0"/>
          <a:ext cx="0" cy="0"/>
          <a:chOff x="0" y="0"/>
          <a:chExt cx="0" cy="0"/>
        </a:xfrm>
      </p:grpSpPr>
      <p:sp>
        <p:nvSpPr>
          <p:cNvPr id="4" name="Rounded Rectangle 3"/>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72497" y="5734211"/>
            <a:ext cx="576495" cy="580719"/>
          </a:xfrm>
          <a:prstGeom prst="rect">
            <a:avLst/>
          </a:prstGeom>
        </p:spPr>
      </p:pic>
    </p:spTree>
    <p:extLst>
      <p:ext uri="{BB962C8B-B14F-4D97-AF65-F5344CB8AC3E}">
        <p14:creationId xmlns:p14="http://schemas.microsoft.com/office/powerpoint/2010/main" val="3429871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ounded Rectangle 4"/>
          <p:cNvSpPr/>
          <p:nvPr userDrawn="1"/>
        </p:nvSpPr>
        <p:spPr bwMode="auto">
          <a:xfrm>
            <a:off x="457198" y="438151"/>
            <a:ext cx="8220075" cy="5957887"/>
          </a:xfrm>
          <a:prstGeom prst="roundRect">
            <a:avLst>
              <a:gd name="adj" fmla="val 2649"/>
            </a:avLst>
          </a:prstGeom>
          <a:solidFill>
            <a:schemeClr val="bg1">
              <a:alpha val="90000"/>
            </a:schemeClr>
          </a:solidFill>
          <a:ln w="25400"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GB" sz="1350" dirty="0">
                <a:latin typeface="Twinkl" pitchFamily="50" charset="0"/>
              </a:rPr>
              <a:t> </a:t>
            </a:r>
          </a:p>
        </p:txBody>
      </p:sp>
      <p:sp>
        <p:nvSpPr>
          <p:cNvPr id="8" name="Title 5"/>
          <p:cNvSpPr>
            <a:spLocks noGrp="1"/>
          </p:cNvSpPr>
          <p:nvPr>
            <p:ph type="title"/>
          </p:nvPr>
        </p:nvSpPr>
        <p:spPr>
          <a:xfrm>
            <a:off x="457198" y="478895"/>
            <a:ext cx="8220075" cy="994306"/>
          </a:xfrm>
        </p:spPr>
        <p:txBody>
          <a:bodyPr>
            <a:noAutofit/>
          </a:bodyPr>
          <a:lstStyle>
            <a:lvl1pPr>
              <a:defRPr>
                <a:latin typeface="Twinkl" pitchFamily="2" charset="0"/>
              </a:defRPr>
            </a:lvl1pPr>
          </a:lstStyle>
          <a:p>
            <a:r>
              <a:rPr lang="en-US"/>
              <a:t>Click to edit Master title style</a:t>
            </a:r>
            <a:endParaRPr lang="en-GB" dirty="0"/>
          </a:p>
        </p:txBody>
      </p:sp>
    </p:spTree>
    <p:extLst>
      <p:ext uri="{BB962C8B-B14F-4D97-AF65-F5344CB8AC3E}">
        <p14:creationId xmlns:p14="http://schemas.microsoft.com/office/powerpoint/2010/main" val="26107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ims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2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522767" y="6196125"/>
            <a:ext cx="576495" cy="580719"/>
          </a:xfrm>
          <a:prstGeom prst="rect">
            <a:avLst/>
          </a:prstGeom>
        </p:spPr>
      </p:pic>
    </p:spTree>
    <p:extLst>
      <p:ext uri="{BB962C8B-B14F-4D97-AF65-F5344CB8AC3E}">
        <p14:creationId xmlns:p14="http://schemas.microsoft.com/office/powerpoint/2010/main" val="16819737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745" y="695325"/>
            <a:ext cx="8164510" cy="1150938"/>
          </a:xfrm>
          <a:prstGeom prst="roundRect">
            <a:avLst>
              <a:gd name="adj" fmla="val 9641"/>
            </a:avLst>
          </a:prstGeom>
          <a:noFill/>
          <a:ln w="25400">
            <a:noFill/>
          </a:ln>
        </p:spPr>
        <p:txBody>
          <a:bodyPr vert="horz" lIns="252000" tIns="252000" rIns="252000" bIns="252000" rtlCol="0" anchor="ctr" anchorCtr="1">
            <a:normAutofit/>
          </a:bodyPr>
          <a:lstStyle/>
          <a:p>
            <a:r>
              <a:rPr lang="en-US"/>
              <a:t>Click to edit Master title style</a:t>
            </a:r>
            <a:endParaRPr lang="en-US" dirty="0"/>
          </a:p>
        </p:txBody>
      </p:sp>
      <p:sp>
        <p:nvSpPr>
          <p:cNvPr id="3" name="Text Placeholder 2"/>
          <p:cNvSpPr>
            <a:spLocks noGrp="1"/>
          </p:cNvSpPr>
          <p:nvPr>
            <p:ph type="body" idx="1"/>
          </p:nvPr>
        </p:nvSpPr>
        <p:spPr>
          <a:xfrm>
            <a:off x="489745" y="1957386"/>
            <a:ext cx="8164510" cy="4387851"/>
          </a:xfrm>
          <a:prstGeom prst="roundRect">
            <a:avLst>
              <a:gd name="adj" fmla="val 2585"/>
            </a:avLst>
          </a:prstGeom>
          <a:noFill/>
          <a:ln w="25400">
            <a:noFill/>
          </a:ln>
        </p:spPr>
        <p:txBody>
          <a:bodyPr vert="horz" lIns="252000" tIns="252000" rIns="252000" bIns="25200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89201"/>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6" r:id="rId5"/>
  </p:sldLayoutIdLst>
  <p:txStyles>
    <p:titleStyle>
      <a:lvl1pPr algn="l" defTabSz="914400" rtl="0" eaLnBrk="1" latinLnBrk="0" hangingPunct="1">
        <a:lnSpc>
          <a:spcPct val="90000"/>
        </a:lnSpc>
        <a:spcBef>
          <a:spcPct val="0"/>
        </a:spcBef>
        <a:buNone/>
        <a:defRPr sz="4000" b="1" kern="1200">
          <a:solidFill>
            <a:srgbClr val="1C1C1C"/>
          </a:solidFill>
          <a:latin typeface="Twinkl"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rgbClr val="1C1C1C"/>
          </a:solidFill>
          <a:latin typeface="Twinkl" pitchFamily="50" charset="0"/>
          <a:ea typeface="Twinkl"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rgbClr val="1C1C1C"/>
          </a:solidFill>
          <a:latin typeface="Twinkl" pitchFamily="50" charset="0"/>
          <a:ea typeface="Twinkl"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rgbClr val="1C1C1C"/>
          </a:solidFill>
          <a:latin typeface="Twinkl" pitchFamily="50" charset="0"/>
          <a:ea typeface="Twinkl"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4319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r="49792" b="48379"/>
          <a:stretch/>
        </p:blipFill>
        <p:spPr>
          <a:xfrm>
            <a:off x="457199" y="511125"/>
            <a:ext cx="8391525" cy="6099328"/>
          </a:xfrm>
          <a:prstGeom prst="rect">
            <a:avLst/>
          </a:prstGeom>
        </p:spPr>
      </p:pic>
      <p:sp>
        <p:nvSpPr>
          <p:cNvPr id="3" name="TextBox 2"/>
          <p:cNvSpPr txBox="1"/>
          <p:nvPr/>
        </p:nvSpPr>
        <p:spPr>
          <a:xfrm>
            <a:off x="771783" y="4245149"/>
            <a:ext cx="7600692" cy="1477328"/>
          </a:xfrm>
          <a:prstGeom prst="rect">
            <a:avLst/>
          </a:prstGeom>
          <a:noFill/>
        </p:spPr>
        <p:txBody>
          <a:bodyPr wrap="square" rtlCol="0">
            <a:spAutoFit/>
          </a:bodyPr>
          <a:lstStyle/>
          <a:p>
            <a:r>
              <a:rPr lang="en-GB" dirty="0" err="1">
                <a:solidFill>
                  <a:schemeClr val="bg1"/>
                </a:solidFill>
              </a:rPr>
              <a:t>Palana</a:t>
            </a:r>
            <a:r>
              <a:rPr lang="en-GB" dirty="0">
                <a:solidFill>
                  <a:schemeClr val="bg1"/>
                </a:solidFill>
              </a:rPr>
              <a:t> spread the mixture as stripes along the pup’s back right down to his tail. On that day </a:t>
            </a:r>
            <a:r>
              <a:rPr lang="en-GB" dirty="0" err="1">
                <a:solidFill>
                  <a:schemeClr val="bg1"/>
                </a:solidFill>
              </a:rPr>
              <a:t>Palana</a:t>
            </a:r>
            <a:r>
              <a:rPr lang="en-GB" dirty="0">
                <a:solidFill>
                  <a:schemeClr val="bg1"/>
                </a:solidFill>
              </a:rPr>
              <a:t> used his power to create the Tasmanian Tiger. Later, the pup could be seen in the sky amongst the stars also known as Gemini. </a:t>
            </a:r>
            <a:r>
              <a:rPr lang="en-GB" dirty="0" err="1">
                <a:solidFill>
                  <a:schemeClr val="bg1"/>
                </a:solidFill>
              </a:rPr>
              <a:t>Warrawanna</a:t>
            </a:r>
            <a:r>
              <a:rPr lang="en-GB" dirty="0">
                <a:solidFill>
                  <a:schemeClr val="bg1"/>
                </a:solidFill>
              </a:rPr>
              <a:t> Corinna is still in the skies above Tasmania today.</a:t>
            </a:r>
            <a:endParaRPr lang="en-GB" dirty="0"/>
          </a:p>
        </p:txBody>
      </p:sp>
    </p:spTree>
    <p:extLst>
      <p:ext uri="{BB962C8B-B14F-4D97-AF65-F5344CB8AC3E}">
        <p14:creationId xmlns:p14="http://schemas.microsoft.com/office/powerpoint/2010/main" val="3964588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8075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0216" y="815543"/>
            <a:ext cx="7653209" cy="2031325"/>
          </a:xfrm>
          <a:prstGeom prst="rect">
            <a:avLst/>
          </a:prstGeom>
          <a:noFill/>
        </p:spPr>
        <p:txBody>
          <a:bodyPr wrap="square" rtlCol="0">
            <a:spAutoFit/>
          </a:bodyPr>
          <a:lstStyle/>
          <a:p>
            <a:r>
              <a:rPr lang="en-GB" altLang="en-US" dirty="0"/>
              <a:t>Indigenous people of Tasmania tell the story of </a:t>
            </a:r>
            <a:r>
              <a:rPr lang="en-AU" dirty="0" err="1"/>
              <a:t>Warrawanna</a:t>
            </a:r>
            <a:r>
              <a:rPr lang="en-AU" dirty="0"/>
              <a:t> Corinna</a:t>
            </a:r>
            <a:r>
              <a:rPr lang="en-US" dirty="0"/>
              <a:t>, </a:t>
            </a:r>
            <a:r>
              <a:rPr lang="en-AU" dirty="0"/>
              <a:t>the Tasmanian Tiger.</a:t>
            </a:r>
          </a:p>
          <a:p>
            <a:endParaRPr lang="en-AU" dirty="0"/>
          </a:p>
          <a:p>
            <a:r>
              <a:rPr lang="en-AU" dirty="0"/>
              <a:t>This is a story about a boy named Palana. He was the son of the great god </a:t>
            </a:r>
            <a:r>
              <a:rPr lang="en-AU" dirty="0" err="1"/>
              <a:t>Moihernee</a:t>
            </a:r>
            <a:r>
              <a:rPr lang="en-AU" dirty="0"/>
              <a:t>. </a:t>
            </a:r>
            <a:r>
              <a:rPr lang="en-AU" dirty="0" err="1"/>
              <a:t>Moihernee</a:t>
            </a:r>
            <a:r>
              <a:rPr lang="en-AU" dirty="0"/>
              <a:t> lived in the sky among the stars. The bush was a happy, exciting and wild place for Palana. </a:t>
            </a:r>
            <a:endParaRPr lang="en-US" dirty="0"/>
          </a:p>
          <a:p>
            <a:endParaRPr lang="en-GB" dirty="0"/>
          </a:p>
        </p:txBody>
      </p:sp>
      <p:sp>
        <p:nvSpPr>
          <p:cNvPr id="7" name="Freeform 6"/>
          <p:cNvSpPr/>
          <p:nvPr/>
        </p:nvSpPr>
        <p:spPr>
          <a:xfrm>
            <a:off x="1845275" y="2850292"/>
            <a:ext cx="4901514" cy="3558746"/>
          </a:xfrm>
          <a:custGeom>
            <a:avLst/>
            <a:gdLst>
              <a:gd name="connsiteX0" fmla="*/ 2450757 w 4901514"/>
              <a:gd name="connsiteY0" fmla="*/ 0 h 3558746"/>
              <a:gd name="connsiteX1" fmla="*/ 4901514 w 4901514"/>
              <a:gd name="connsiteY1" fmla="*/ 2450757 h 3558746"/>
              <a:gd name="connsiteX2" fmla="*/ 4708922 w 4901514"/>
              <a:gd name="connsiteY2" fmla="*/ 3404703 h 3558746"/>
              <a:gd name="connsiteX3" fmla="*/ 4634715 w 4901514"/>
              <a:gd name="connsiteY3" fmla="*/ 3558746 h 3558746"/>
              <a:gd name="connsiteX4" fmla="*/ 266799 w 4901514"/>
              <a:gd name="connsiteY4" fmla="*/ 3558746 h 3558746"/>
              <a:gd name="connsiteX5" fmla="*/ 192593 w 4901514"/>
              <a:gd name="connsiteY5" fmla="*/ 3404703 h 3558746"/>
              <a:gd name="connsiteX6" fmla="*/ 0 w 4901514"/>
              <a:gd name="connsiteY6" fmla="*/ 2450757 h 3558746"/>
              <a:gd name="connsiteX7" fmla="*/ 2450757 w 4901514"/>
              <a:gd name="connsiteY7" fmla="*/ 0 h 355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1514" h="3558746">
                <a:moveTo>
                  <a:pt x="2450757" y="0"/>
                </a:moveTo>
                <a:cubicBezTo>
                  <a:pt x="3804273" y="0"/>
                  <a:pt x="4901514" y="1097241"/>
                  <a:pt x="4901514" y="2450757"/>
                </a:cubicBezTo>
                <a:cubicBezTo>
                  <a:pt x="4901514" y="2789136"/>
                  <a:pt x="4832937" y="3111498"/>
                  <a:pt x="4708922" y="3404703"/>
                </a:cubicBezTo>
                <a:lnTo>
                  <a:pt x="4634715" y="3558746"/>
                </a:lnTo>
                <a:lnTo>
                  <a:pt x="266799" y="3558746"/>
                </a:lnTo>
                <a:lnTo>
                  <a:pt x="192593" y="3404703"/>
                </a:lnTo>
                <a:cubicBezTo>
                  <a:pt x="68578" y="3111498"/>
                  <a:pt x="0" y="2789136"/>
                  <a:pt x="0" y="2450757"/>
                </a:cubicBezTo>
                <a:cubicBezTo>
                  <a:pt x="0" y="1097241"/>
                  <a:pt x="1097241" y="0"/>
                  <a:pt x="2450757" y="0"/>
                </a:cubicBezTo>
                <a:close/>
              </a:path>
            </a:pathLst>
          </a:custGeom>
          <a:solidFill>
            <a:srgbClr val="E84D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t="1" b="39529"/>
          <a:stretch/>
        </p:blipFill>
        <p:spPr>
          <a:xfrm>
            <a:off x="2410287" y="2750860"/>
            <a:ext cx="3380914" cy="3658178"/>
          </a:xfrm>
          <a:prstGeom prst="rect">
            <a:avLst/>
          </a:prstGeom>
        </p:spPr>
      </p:pic>
    </p:spTree>
    <p:extLst>
      <p:ext uri="{BB962C8B-B14F-4D97-AF65-F5344CB8AC3E}">
        <p14:creationId xmlns:p14="http://schemas.microsoft.com/office/powerpoint/2010/main" val="3857670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r="49549" b="51434"/>
          <a:stretch/>
        </p:blipFill>
        <p:spPr>
          <a:xfrm>
            <a:off x="469557" y="567502"/>
            <a:ext cx="8344930" cy="5679177"/>
          </a:xfrm>
          <a:prstGeom prst="rect">
            <a:avLst/>
          </a:prstGeom>
        </p:spPr>
      </p:pic>
      <p:sp>
        <p:nvSpPr>
          <p:cNvPr id="3" name="TextBox 2"/>
          <p:cNvSpPr txBox="1"/>
          <p:nvPr/>
        </p:nvSpPr>
        <p:spPr>
          <a:xfrm>
            <a:off x="774357" y="4423973"/>
            <a:ext cx="7560018" cy="1477328"/>
          </a:xfrm>
          <a:prstGeom prst="rect">
            <a:avLst/>
          </a:prstGeom>
          <a:noFill/>
        </p:spPr>
        <p:txBody>
          <a:bodyPr wrap="square" rtlCol="0">
            <a:spAutoFit/>
          </a:bodyPr>
          <a:lstStyle/>
          <a:p>
            <a:r>
              <a:rPr lang="en-AU" dirty="0">
                <a:solidFill>
                  <a:schemeClr val="bg1"/>
                </a:solidFill>
              </a:rPr>
              <a:t>One day, he was on one of his many adventures in the bush. Just like he so often did, he was searching for animals and watching them go about their business. Then he saw a big kangaroo and wanted to track it. Its name was </a:t>
            </a:r>
            <a:r>
              <a:rPr lang="en-AU" dirty="0" err="1">
                <a:solidFill>
                  <a:schemeClr val="bg1"/>
                </a:solidFill>
              </a:rPr>
              <a:t>Tarner</a:t>
            </a:r>
            <a:r>
              <a:rPr lang="en-AU" dirty="0">
                <a:solidFill>
                  <a:schemeClr val="bg1"/>
                </a:solidFill>
              </a:rPr>
              <a:t>, and he looked very big and very strong. </a:t>
            </a:r>
          </a:p>
          <a:p>
            <a:endParaRPr lang="en-GB" dirty="0"/>
          </a:p>
        </p:txBody>
      </p:sp>
    </p:spTree>
    <p:extLst>
      <p:ext uri="{BB962C8B-B14F-4D97-AF65-F5344CB8AC3E}">
        <p14:creationId xmlns:p14="http://schemas.microsoft.com/office/powerpoint/2010/main" val="2322370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0514" t="-358" r="-965" b="51792"/>
          <a:stretch/>
        </p:blipFill>
        <p:spPr>
          <a:xfrm>
            <a:off x="444843" y="551026"/>
            <a:ext cx="8344930" cy="5679177"/>
          </a:xfrm>
          <a:prstGeom prst="rect">
            <a:avLst/>
          </a:prstGeom>
        </p:spPr>
      </p:pic>
      <p:sp>
        <p:nvSpPr>
          <p:cNvPr id="3" name="TextBox 2"/>
          <p:cNvSpPr txBox="1"/>
          <p:nvPr/>
        </p:nvSpPr>
        <p:spPr>
          <a:xfrm>
            <a:off x="790833" y="4432468"/>
            <a:ext cx="7581642" cy="1477328"/>
          </a:xfrm>
          <a:prstGeom prst="rect">
            <a:avLst/>
          </a:prstGeom>
          <a:noFill/>
        </p:spPr>
        <p:txBody>
          <a:bodyPr wrap="square" rtlCol="0">
            <a:spAutoFit/>
          </a:bodyPr>
          <a:lstStyle/>
          <a:p>
            <a:r>
              <a:rPr lang="en-AU" dirty="0">
                <a:solidFill>
                  <a:schemeClr val="bg1"/>
                </a:solidFill>
              </a:rPr>
              <a:t>Palana kept following </a:t>
            </a:r>
            <a:r>
              <a:rPr lang="en-AU" dirty="0" err="1">
                <a:solidFill>
                  <a:schemeClr val="bg1"/>
                </a:solidFill>
              </a:rPr>
              <a:t>Tarner</a:t>
            </a:r>
            <a:r>
              <a:rPr lang="en-AU" dirty="0">
                <a:solidFill>
                  <a:schemeClr val="bg1"/>
                </a:solidFill>
              </a:rPr>
              <a:t> and getting closer and closer to him. The kangaroo knew Palana was tracking him and so he thought it was time to teach the boy a lesson. </a:t>
            </a:r>
            <a:r>
              <a:rPr lang="en-AU" dirty="0" err="1">
                <a:solidFill>
                  <a:schemeClr val="bg1"/>
                </a:solidFill>
              </a:rPr>
              <a:t>Tarner</a:t>
            </a:r>
            <a:r>
              <a:rPr lang="en-AU" dirty="0">
                <a:solidFill>
                  <a:schemeClr val="bg1"/>
                </a:solidFill>
              </a:rPr>
              <a:t> hid behind some trees and then jumped out and grabbed Palana. </a:t>
            </a:r>
          </a:p>
          <a:p>
            <a:endParaRPr lang="en-GB" dirty="0"/>
          </a:p>
        </p:txBody>
      </p:sp>
    </p:spTree>
    <p:extLst>
      <p:ext uri="{BB962C8B-B14F-4D97-AF65-F5344CB8AC3E}">
        <p14:creationId xmlns:p14="http://schemas.microsoft.com/office/powerpoint/2010/main" val="977490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50419" t="50677" r="-870" b="757"/>
          <a:stretch/>
        </p:blipFill>
        <p:spPr>
          <a:xfrm>
            <a:off x="444843" y="551026"/>
            <a:ext cx="8344930" cy="5679177"/>
          </a:xfrm>
          <a:prstGeom prst="rect">
            <a:avLst/>
          </a:prstGeom>
        </p:spPr>
      </p:pic>
      <p:sp>
        <p:nvSpPr>
          <p:cNvPr id="3" name="TextBox 2"/>
          <p:cNvSpPr txBox="1"/>
          <p:nvPr/>
        </p:nvSpPr>
        <p:spPr>
          <a:xfrm>
            <a:off x="790833" y="4480093"/>
            <a:ext cx="7572117" cy="1477328"/>
          </a:xfrm>
          <a:prstGeom prst="rect">
            <a:avLst/>
          </a:prstGeom>
          <a:noFill/>
        </p:spPr>
        <p:txBody>
          <a:bodyPr wrap="square" rtlCol="0">
            <a:spAutoFit/>
          </a:bodyPr>
          <a:lstStyle/>
          <a:p>
            <a:r>
              <a:rPr lang="en-AU" dirty="0">
                <a:solidFill>
                  <a:schemeClr val="bg1"/>
                </a:solidFill>
              </a:rPr>
              <a:t>The kangaroo began jumping on Palana with his huge feet and hitting him with his strong tail. Palana was being attacked and he couldn’t fight back! So, he began crying out. Palana yelled for someone to help him. His loud cries echoed into the bush. </a:t>
            </a:r>
          </a:p>
          <a:p>
            <a:endParaRPr lang="en-GB" dirty="0"/>
          </a:p>
        </p:txBody>
      </p:sp>
    </p:spTree>
    <p:extLst>
      <p:ext uri="{BB962C8B-B14F-4D97-AF65-F5344CB8AC3E}">
        <p14:creationId xmlns:p14="http://schemas.microsoft.com/office/powerpoint/2010/main" val="1779278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121" r="49804" b="50600"/>
          <a:stretch/>
        </p:blipFill>
        <p:spPr>
          <a:xfrm>
            <a:off x="497304" y="580365"/>
            <a:ext cx="8276649" cy="5772309"/>
          </a:xfrm>
          <a:prstGeom prst="rect">
            <a:avLst/>
          </a:prstGeom>
        </p:spPr>
      </p:pic>
      <p:sp>
        <p:nvSpPr>
          <p:cNvPr id="3" name="TextBox 2"/>
          <p:cNvSpPr txBox="1"/>
          <p:nvPr/>
        </p:nvSpPr>
        <p:spPr>
          <a:xfrm>
            <a:off x="790833" y="4489618"/>
            <a:ext cx="7543542" cy="1477328"/>
          </a:xfrm>
          <a:prstGeom prst="rect">
            <a:avLst/>
          </a:prstGeom>
          <a:noFill/>
        </p:spPr>
        <p:txBody>
          <a:bodyPr wrap="square" rtlCol="0">
            <a:spAutoFit/>
          </a:bodyPr>
          <a:lstStyle/>
          <a:p>
            <a:r>
              <a:rPr lang="en-GB" dirty="0">
                <a:solidFill>
                  <a:schemeClr val="bg1"/>
                </a:solidFill>
              </a:rPr>
              <a:t>A pup was busy chasing a bandicoot, named </a:t>
            </a:r>
            <a:r>
              <a:rPr lang="en-GB" dirty="0" err="1">
                <a:solidFill>
                  <a:schemeClr val="bg1"/>
                </a:solidFill>
              </a:rPr>
              <a:t>Lenira</a:t>
            </a:r>
            <a:r>
              <a:rPr lang="en-GB" dirty="0">
                <a:solidFill>
                  <a:schemeClr val="bg1"/>
                </a:solidFill>
              </a:rPr>
              <a:t>. When the pup heard the boy’s cries, he stopped chasing </a:t>
            </a:r>
            <a:r>
              <a:rPr lang="en-GB" dirty="0" err="1">
                <a:solidFill>
                  <a:schemeClr val="bg1"/>
                </a:solidFill>
              </a:rPr>
              <a:t>Lenira</a:t>
            </a:r>
            <a:r>
              <a:rPr lang="en-GB" dirty="0">
                <a:solidFill>
                  <a:schemeClr val="bg1"/>
                </a:solidFill>
              </a:rPr>
              <a:t> and listened. Using his excellent hearing he could tell where the cries were coming from. He went running to see if he could help </a:t>
            </a:r>
            <a:r>
              <a:rPr lang="en-GB" dirty="0" err="1">
                <a:solidFill>
                  <a:schemeClr val="bg1"/>
                </a:solidFill>
              </a:rPr>
              <a:t>Palana</a:t>
            </a:r>
            <a:r>
              <a:rPr lang="en-GB" dirty="0">
                <a:solidFill>
                  <a:schemeClr val="bg1"/>
                </a:solidFill>
              </a:rPr>
              <a:t>. </a:t>
            </a:r>
          </a:p>
          <a:p>
            <a:endParaRPr lang="en-GB" dirty="0"/>
          </a:p>
        </p:txBody>
      </p:sp>
    </p:spTree>
    <p:extLst>
      <p:ext uri="{BB962C8B-B14F-4D97-AF65-F5344CB8AC3E}">
        <p14:creationId xmlns:p14="http://schemas.microsoft.com/office/powerpoint/2010/main" val="1399234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50661" t="-164" r="-736" b="50764"/>
          <a:stretch/>
        </p:blipFill>
        <p:spPr>
          <a:xfrm>
            <a:off x="497304" y="532740"/>
            <a:ext cx="8276649" cy="5772309"/>
          </a:xfrm>
          <a:prstGeom prst="rect">
            <a:avLst/>
          </a:prstGeom>
        </p:spPr>
      </p:pic>
      <p:sp>
        <p:nvSpPr>
          <p:cNvPr id="3" name="TextBox 2"/>
          <p:cNvSpPr txBox="1"/>
          <p:nvPr/>
        </p:nvSpPr>
        <p:spPr>
          <a:xfrm>
            <a:off x="781308" y="4280068"/>
            <a:ext cx="7610217" cy="1754326"/>
          </a:xfrm>
          <a:prstGeom prst="rect">
            <a:avLst/>
          </a:prstGeom>
          <a:noFill/>
        </p:spPr>
        <p:txBody>
          <a:bodyPr wrap="square" rtlCol="0">
            <a:spAutoFit/>
          </a:bodyPr>
          <a:lstStyle/>
          <a:p>
            <a:r>
              <a:rPr lang="en-GB" dirty="0">
                <a:solidFill>
                  <a:schemeClr val="bg1"/>
                </a:solidFill>
              </a:rPr>
              <a:t>The pup searched and finally he saw </a:t>
            </a:r>
            <a:r>
              <a:rPr lang="en-GB" dirty="0" err="1">
                <a:solidFill>
                  <a:schemeClr val="bg1"/>
                </a:solidFill>
              </a:rPr>
              <a:t>Tarner</a:t>
            </a:r>
            <a:r>
              <a:rPr lang="en-GB" dirty="0">
                <a:solidFill>
                  <a:schemeClr val="bg1"/>
                </a:solidFill>
              </a:rPr>
              <a:t> in the distance. He saw </a:t>
            </a:r>
            <a:r>
              <a:rPr lang="en-GB" dirty="0" err="1">
                <a:solidFill>
                  <a:schemeClr val="bg1"/>
                </a:solidFill>
              </a:rPr>
              <a:t>Tarner</a:t>
            </a:r>
            <a:r>
              <a:rPr lang="en-GB" dirty="0">
                <a:solidFill>
                  <a:schemeClr val="bg1"/>
                </a:solidFill>
              </a:rPr>
              <a:t> hurting </a:t>
            </a:r>
            <a:r>
              <a:rPr lang="en-GB" dirty="0" err="1">
                <a:solidFill>
                  <a:schemeClr val="bg1"/>
                </a:solidFill>
              </a:rPr>
              <a:t>Palana</a:t>
            </a:r>
            <a:r>
              <a:rPr lang="en-GB" dirty="0">
                <a:solidFill>
                  <a:schemeClr val="bg1"/>
                </a:solidFill>
              </a:rPr>
              <a:t>. The pup was brave, he ran towards them and leapt into action. He started to attack </a:t>
            </a:r>
            <a:r>
              <a:rPr lang="en-GB" dirty="0" err="1">
                <a:solidFill>
                  <a:schemeClr val="bg1"/>
                </a:solidFill>
              </a:rPr>
              <a:t>Tarner</a:t>
            </a:r>
            <a:r>
              <a:rPr lang="en-GB" dirty="0">
                <a:solidFill>
                  <a:schemeClr val="bg1"/>
                </a:solidFill>
              </a:rPr>
              <a:t>, but </a:t>
            </a:r>
            <a:r>
              <a:rPr lang="en-GB" dirty="0" err="1">
                <a:solidFill>
                  <a:schemeClr val="bg1"/>
                </a:solidFill>
              </a:rPr>
              <a:t>Tarner</a:t>
            </a:r>
            <a:r>
              <a:rPr lang="en-GB" dirty="0">
                <a:solidFill>
                  <a:schemeClr val="bg1"/>
                </a:solidFill>
              </a:rPr>
              <a:t> fought back. He tried to stamp the life out of the pup using his strong feet. But the pup didn’t give up and kept biting the kangaroo. </a:t>
            </a:r>
          </a:p>
          <a:p>
            <a:endParaRPr lang="en-GB" dirty="0"/>
          </a:p>
        </p:txBody>
      </p:sp>
    </p:spTree>
    <p:extLst>
      <p:ext uri="{BB962C8B-B14F-4D97-AF65-F5344CB8AC3E}">
        <p14:creationId xmlns:p14="http://schemas.microsoft.com/office/powerpoint/2010/main" val="798181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7" t="50211" r="49918" b="389"/>
          <a:stretch/>
        </p:blipFill>
        <p:spPr>
          <a:xfrm>
            <a:off x="497304" y="475590"/>
            <a:ext cx="8276649" cy="5772309"/>
          </a:xfrm>
          <a:prstGeom prst="rect">
            <a:avLst/>
          </a:prstGeom>
        </p:spPr>
      </p:pic>
      <p:sp>
        <p:nvSpPr>
          <p:cNvPr id="3" name="TextBox 2"/>
          <p:cNvSpPr txBox="1"/>
          <p:nvPr/>
        </p:nvSpPr>
        <p:spPr>
          <a:xfrm>
            <a:off x="781308" y="4575343"/>
            <a:ext cx="7591167" cy="1200329"/>
          </a:xfrm>
          <a:prstGeom prst="rect">
            <a:avLst/>
          </a:prstGeom>
          <a:noFill/>
        </p:spPr>
        <p:txBody>
          <a:bodyPr wrap="square" rtlCol="0">
            <a:spAutoFit/>
          </a:bodyPr>
          <a:lstStyle/>
          <a:p>
            <a:r>
              <a:rPr lang="en-GB" dirty="0">
                <a:solidFill>
                  <a:schemeClr val="bg1"/>
                </a:solidFill>
              </a:rPr>
              <a:t>He bit </a:t>
            </a:r>
            <a:r>
              <a:rPr lang="en-GB" dirty="0" err="1">
                <a:solidFill>
                  <a:schemeClr val="bg1"/>
                </a:solidFill>
              </a:rPr>
              <a:t>Tarner</a:t>
            </a:r>
            <a:r>
              <a:rPr lang="en-GB" dirty="0">
                <a:solidFill>
                  <a:schemeClr val="bg1"/>
                </a:solidFill>
              </a:rPr>
              <a:t> on the tail, feet and throat, trying to make him let go of </a:t>
            </a:r>
            <a:r>
              <a:rPr lang="en-GB" dirty="0" err="1">
                <a:solidFill>
                  <a:schemeClr val="bg1"/>
                </a:solidFill>
              </a:rPr>
              <a:t>Palana</a:t>
            </a:r>
            <a:r>
              <a:rPr lang="en-GB" dirty="0">
                <a:solidFill>
                  <a:schemeClr val="bg1"/>
                </a:solidFill>
              </a:rPr>
              <a:t>. After a while, </a:t>
            </a:r>
            <a:r>
              <a:rPr lang="en-GB" dirty="0" err="1">
                <a:solidFill>
                  <a:schemeClr val="bg1"/>
                </a:solidFill>
              </a:rPr>
              <a:t>Tarner</a:t>
            </a:r>
            <a:r>
              <a:rPr lang="en-GB" dirty="0">
                <a:solidFill>
                  <a:schemeClr val="bg1"/>
                </a:solidFill>
              </a:rPr>
              <a:t> became weak and tired and felt he couldn’t fight back anymore. He ran away and disappeared forever. </a:t>
            </a:r>
          </a:p>
          <a:p>
            <a:endParaRPr lang="en-GB" dirty="0"/>
          </a:p>
        </p:txBody>
      </p:sp>
    </p:spTree>
    <p:extLst>
      <p:ext uri="{BB962C8B-B14F-4D97-AF65-F5344CB8AC3E}">
        <p14:creationId xmlns:p14="http://schemas.microsoft.com/office/powerpoint/2010/main" val="3447473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50662" t="49641" r="-738" b="959"/>
          <a:stretch/>
        </p:blipFill>
        <p:spPr>
          <a:xfrm>
            <a:off x="497304" y="418440"/>
            <a:ext cx="8276649" cy="5772309"/>
          </a:xfrm>
          <a:prstGeom prst="rect">
            <a:avLst/>
          </a:prstGeom>
        </p:spPr>
      </p:pic>
      <p:sp>
        <p:nvSpPr>
          <p:cNvPr id="3" name="TextBox 2"/>
          <p:cNvSpPr txBox="1"/>
          <p:nvPr/>
        </p:nvSpPr>
        <p:spPr>
          <a:xfrm>
            <a:off x="771783" y="4159424"/>
            <a:ext cx="7600692" cy="2031325"/>
          </a:xfrm>
          <a:prstGeom prst="rect">
            <a:avLst/>
          </a:prstGeom>
          <a:noFill/>
        </p:spPr>
        <p:txBody>
          <a:bodyPr wrap="square" rtlCol="0">
            <a:spAutoFit/>
          </a:bodyPr>
          <a:lstStyle/>
          <a:p>
            <a:r>
              <a:rPr lang="en-AU" dirty="0">
                <a:solidFill>
                  <a:schemeClr val="bg1"/>
                </a:solidFill>
              </a:rPr>
              <a:t>Palana and the pup were worn out, so they lay on the ground and fell asleep. Thankfully, some people found them and took them back to their camp and looked after them. Palana woke up and saw that the pup was hurt and bleeding. He thought the pup was so brave for what he had done. So, Palana decided to mix some of the pup’s blood with ashes from the fire. </a:t>
            </a:r>
          </a:p>
          <a:p>
            <a:endParaRPr lang="en-GB" dirty="0"/>
          </a:p>
        </p:txBody>
      </p:sp>
    </p:spTree>
    <p:extLst>
      <p:ext uri="{BB962C8B-B14F-4D97-AF65-F5344CB8AC3E}">
        <p14:creationId xmlns:p14="http://schemas.microsoft.com/office/powerpoint/2010/main" val="3941009218"/>
      </p:ext>
    </p:extLst>
  </p:cSld>
  <p:clrMapOvr>
    <a:masterClrMapping/>
  </p:clrMapOvr>
</p:sld>
</file>

<file path=ppt/theme/theme1.xml><?xml version="1.0" encoding="utf-8"?>
<a:theme xmlns:a="http://schemas.openxmlformats.org/drawingml/2006/main" name="Office Theme">
  <a:themeElements>
    <a:clrScheme name="Twinkl Template">
      <a:dk1>
        <a:srgbClr val="1C1C1C"/>
      </a:dk1>
      <a:lt1>
        <a:sysClr val="window" lastClr="FFFFFF"/>
      </a:lt1>
      <a:dk2>
        <a:srgbClr val="4A4A4A"/>
      </a:dk2>
      <a:lt2>
        <a:srgbClr val="F4F2F2"/>
      </a:lt2>
      <a:accent1>
        <a:srgbClr val="E34192"/>
      </a:accent1>
      <a:accent2>
        <a:srgbClr val="EB8634"/>
      </a:accent2>
      <a:accent3>
        <a:srgbClr val="E6C734"/>
      </a:accent3>
      <a:accent4>
        <a:srgbClr val="79AD42"/>
      </a:accent4>
      <a:accent5>
        <a:srgbClr val="23A7F9"/>
      </a:accent5>
      <a:accent6>
        <a:srgbClr val="954EBE"/>
      </a:accent6>
      <a:hlink>
        <a:srgbClr val="23A7F9"/>
      </a:hlink>
      <a:folHlink>
        <a:srgbClr val="757070"/>
      </a:folHlink>
    </a:clrScheme>
    <a:fontScheme name="Custom 1">
      <a:majorFont>
        <a:latin typeface="Twinkl Sb"/>
        <a:ea typeface=""/>
        <a:cs typeface=""/>
      </a:majorFont>
      <a:minorFont>
        <a:latin typeface="Twink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A0D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owerPoint Guidance.pptx" id="{180D27B9-5640-447B-B5C0-DD73573B2821}" vid="{310EF2B5-F8B8-4941-8818-76ED4D5D305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d5c732d2-f217-444a-91d8-37c5714ca695">
      <UserInfo>
        <DisplayName/>
        <AccountId xsi:nil="true"/>
        <AccountType/>
      </UserInfo>
    </SharedWithUsers>
    <MediaLengthInSeconds xmlns="8f659357-f805-491c-ad0b-5621b2de6466" xsi:nil="true"/>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943936D-8A62-4BC3-9448-4AE7979CCA88}"/>
</file>

<file path=customXml/itemProps2.xml><?xml version="1.0" encoding="utf-8"?>
<ds:datastoreItem xmlns:ds="http://schemas.openxmlformats.org/officeDocument/2006/customXml" ds:itemID="{3A908E6F-F735-4432-A341-DBCF6AFE53D5}"/>
</file>

<file path=customXml/itemProps3.xml><?xml version="1.0" encoding="utf-8"?>
<ds:datastoreItem xmlns:ds="http://schemas.openxmlformats.org/officeDocument/2006/customXml" ds:itemID="{B9C8392E-3BC0-4FC2-965E-58C9F93F57B6}"/>
</file>

<file path=docProps/app.xml><?xml version="1.0" encoding="utf-8"?>
<Properties xmlns="http://schemas.openxmlformats.org/officeDocument/2006/extended-properties" xmlns:vt="http://schemas.openxmlformats.org/officeDocument/2006/docPropsVTypes">
  <Template/>
  <TotalTime>22</TotalTime>
  <Words>517</Words>
  <Application>Microsoft Office PowerPoint</Application>
  <PresentationFormat>On-screen Show (4:3)</PresentationFormat>
  <Paragraphs>11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Twinkl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Ruth Ashby</dc:creator>
  <cp:lastModifiedBy>Shanae Alexander</cp:lastModifiedBy>
  <cp:revision>4</cp:revision>
  <dcterms:created xsi:type="dcterms:W3CDTF">2019-05-15T14:19:56Z</dcterms:created>
  <dcterms:modified xsi:type="dcterms:W3CDTF">2020-05-22T01:59:26Z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r8>39700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TriggerFlowInfo">
    <vt:lpwstr/>
  </property>
  <property fmtid="{D5CDD505-2E9C-101B-9397-08002B2CF9AE}" pid="8" name="_SourceUrl">
    <vt:lpwstr/>
  </property>
  <property fmtid="{D5CDD505-2E9C-101B-9397-08002B2CF9AE}" pid="9" name="_SharedFileIndex">
    <vt:lpwstr/>
  </property>
  <property fmtid="{D5CDD505-2E9C-101B-9397-08002B2CF9AE}" pid="10" name="ComplianceAssetId">
    <vt:lpwstr/>
  </property>
  <property fmtid="{D5CDD505-2E9C-101B-9397-08002B2CF9AE}" pid="11" name="TemplateUrl">
    <vt:lpwstr/>
  </property>
</Properties>
</file>

<file path=docProps/thumbnail.jpeg>
</file>